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B432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snapVertSplitter="1" vertBarState="minimized" horzBarState="maximized">
    <p:restoredLeft sz="15620"/>
    <p:restoredTop sz="94660"/>
  </p:normalViewPr>
  <p:slideViewPr>
    <p:cSldViewPr>
      <p:cViewPr varScale="1">
        <p:scale>
          <a:sx n="35" d="100"/>
          <a:sy n="35" d="100"/>
        </p:scale>
        <p:origin x="-701"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5BFDB18-4D33-464E-9637-B34E6B5B2E4D}" type="datetimeFigureOut">
              <a:rPr lang="en-US" smtClean="0"/>
              <a:pPr/>
              <a:t>3/2/2016</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31888CCC-F5B7-47BD-B3E4-E9CF4A3FCA9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BFDB18-4D33-464E-9637-B34E6B5B2E4D}" type="datetimeFigureOut">
              <a:rPr lang="en-US" smtClean="0"/>
              <a:pPr/>
              <a:t>3/2/2016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888CCC-F5B7-47BD-B3E4-E9CF4A3FCA9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BFDB18-4D33-464E-9637-B34E6B5B2E4D}" type="datetimeFigureOut">
              <a:rPr lang="en-US" smtClean="0"/>
              <a:pPr/>
              <a:t>3/2/2016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888CCC-F5B7-47BD-B3E4-E9CF4A3FCA9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BFDB18-4D33-464E-9637-B34E6B5B2E4D}" type="datetimeFigureOut">
              <a:rPr lang="en-US" smtClean="0"/>
              <a:pPr/>
              <a:t>3/2/2016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888CCC-F5B7-47BD-B3E4-E9CF4A3FCA9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BFDB18-4D33-464E-9637-B34E6B5B2E4D}" type="datetimeFigureOut">
              <a:rPr lang="en-US" smtClean="0"/>
              <a:pPr/>
              <a:t>3/2/2016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888CCC-F5B7-47BD-B3E4-E9CF4A3FCA9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BFDB18-4D33-464E-9637-B34E6B5B2E4D}" type="datetimeFigureOut">
              <a:rPr lang="en-US" smtClean="0"/>
              <a:pPr/>
              <a:t>3/2/2016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888CCC-F5B7-47BD-B3E4-E9CF4A3FCA9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5BFDB18-4D33-464E-9637-B34E6B5B2E4D}" type="datetimeFigureOut">
              <a:rPr lang="en-US" smtClean="0"/>
              <a:pPr/>
              <a:t>3/2/2016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1888CCC-F5B7-47BD-B3E4-E9CF4A3FCA9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5BFDB18-4D33-464E-9637-B34E6B5B2E4D}" type="datetimeFigureOut">
              <a:rPr lang="en-US" smtClean="0"/>
              <a:pPr/>
              <a:t>3/2/2016</a:t>
            </a:fld>
            <a:endParaRPr lang="en-IN"/>
          </a:p>
        </p:txBody>
      </p:sp>
      <p:sp>
        <p:nvSpPr>
          <p:cNvPr id="8" name="Slide Number Placeholder 7"/>
          <p:cNvSpPr>
            <a:spLocks noGrp="1"/>
          </p:cNvSpPr>
          <p:nvPr>
            <p:ph type="sldNum" sz="quarter" idx="11"/>
          </p:nvPr>
        </p:nvSpPr>
        <p:spPr/>
        <p:txBody>
          <a:bodyPr/>
          <a:lstStyle/>
          <a:p>
            <a:fld id="{31888CCC-F5B7-47BD-B3E4-E9CF4A3FCA92}" type="slidenum">
              <a:rPr lang="en-IN" smtClean="0"/>
              <a:pPr/>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FDB18-4D33-464E-9637-B34E6B5B2E4D}" type="datetimeFigureOut">
              <a:rPr lang="en-US" smtClean="0"/>
              <a:pPr/>
              <a:t>3/2/2016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1888CCC-F5B7-47BD-B3E4-E9CF4A3FCA9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BFDB18-4D33-464E-9637-B34E6B5B2E4D}" type="datetimeFigureOut">
              <a:rPr lang="en-US" smtClean="0"/>
              <a:pPr/>
              <a:t>3/2/2016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156448" y="6422064"/>
            <a:ext cx="762000" cy="365125"/>
          </a:xfrm>
        </p:spPr>
        <p:txBody>
          <a:bodyPr/>
          <a:lstStyle/>
          <a:p>
            <a:fld id="{31888CCC-F5B7-47BD-B3E4-E9CF4A3FCA9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95BFDB18-4D33-464E-9637-B34E6B5B2E4D}" type="datetimeFigureOut">
              <a:rPr lang="en-US" smtClean="0"/>
              <a:pPr/>
              <a:t>3/2/2016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888CCC-F5B7-47BD-B3E4-E9CF4A3FCA9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5BFDB18-4D33-464E-9637-B34E6B5B2E4D}" type="datetimeFigureOut">
              <a:rPr lang="en-US" smtClean="0"/>
              <a:pPr/>
              <a:t>3/2/2016</a:t>
            </a:fld>
            <a:endParaRPr lang="en-IN"/>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IN"/>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1888CCC-F5B7-47BD-B3E4-E9CF4A3FCA92}"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 ba_0.tmp"/>
          <p:cNvPicPr>
            <a:picLocks noChangeAspect="1"/>
          </p:cNvPicPr>
          <p:nvPr/>
        </p:nvPicPr>
        <p:blipFill>
          <a:blip r:embed="rId2"/>
          <a:stretch>
            <a:fillRect/>
          </a:stretch>
        </p:blipFill>
        <p:spPr>
          <a:xfrm>
            <a:off x="0" y="0"/>
            <a:ext cx="9296400" cy="6858000"/>
          </a:xfrm>
          <a:prstGeom prst="rect">
            <a:avLst/>
          </a:prstGeom>
        </p:spPr>
      </p:pic>
      <p:sp>
        <p:nvSpPr>
          <p:cNvPr id="3" name="Title 2"/>
          <p:cNvSpPr>
            <a:spLocks noGrp="1"/>
          </p:cNvSpPr>
          <p:nvPr>
            <p:ph type="ctrTitle"/>
          </p:nvPr>
        </p:nvSpPr>
        <p:spPr>
          <a:xfrm>
            <a:off x="457200" y="228600"/>
            <a:ext cx="8305800" cy="914400"/>
          </a:xfrm>
        </p:spPr>
        <p:txBody>
          <a:bodyPr>
            <a:normAutofit fontScale="90000"/>
          </a:bodyPr>
          <a:lstStyle/>
          <a:p>
            <a:r>
              <a:rPr lang="en-IN" sz="4000" dirty="0" smtClean="0">
                <a:ln w="3200">
                  <a:solidFill>
                    <a:srgbClr val="3B4320"/>
                  </a:solidFill>
                  <a:prstDash val="solid"/>
                  <a:round/>
                </a:ln>
                <a:solidFill>
                  <a:srgbClr val="FFFF00"/>
                </a:solidFill>
              </a:rPr>
              <a:t>“When in a Space Hole, Stop Filling It”</a:t>
            </a:r>
            <a:endParaRPr lang="en-IN" sz="4000" dirty="0">
              <a:ln w="3200">
                <a:solidFill>
                  <a:srgbClr val="3B4320"/>
                </a:solidFill>
                <a:prstDash val="solid"/>
                <a:round/>
              </a:ln>
              <a:solidFill>
                <a:srgbClr val="FFFF00"/>
              </a:solidFill>
            </a:endParaRPr>
          </a:p>
        </p:txBody>
      </p:sp>
      <p:sp>
        <p:nvSpPr>
          <p:cNvPr id="5" name="Subtitle 4"/>
          <p:cNvSpPr>
            <a:spLocks noGrp="1"/>
          </p:cNvSpPr>
          <p:nvPr>
            <p:ph type="subTitle" idx="1"/>
          </p:nvPr>
        </p:nvSpPr>
        <p:spPr>
          <a:xfrm>
            <a:off x="457200" y="1295400"/>
            <a:ext cx="8305800" cy="5181600"/>
          </a:xfrm>
        </p:spPr>
        <p:txBody>
          <a:bodyPr>
            <a:normAutofit/>
          </a:bodyPr>
          <a:lstStyle/>
          <a:p>
            <a:endParaRPr lang="en-IN" dirty="0" smtClean="0">
              <a:solidFill>
                <a:schemeClr val="tx2">
                  <a:lumMod val="90000"/>
                </a:schemeClr>
              </a:solidFill>
            </a:endParaRPr>
          </a:p>
          <a:p>
            <a:r>
              <a:rPr lang="en-IN" dirty="0" smtClean="0">
                <a:solidFill>
                  <a:schemeClr val="tx2">
                    <a:lumMod val="90000"/>
                  </a:schemeClr>
                </a:solidFill>
              </a:rPr>
              <a:t>A presentation by</a:t>
            </a:r>
          </a:p>
          <a:p>
            <a:r>
              <a:rPr lang="en-IN" dirty="0" smtClean="0">
                <a:solidFill>
                  <a:schemeClr val="tx2">
                    <a:lumMod val="90000"/>
                  </a:schemeClr>
                </a:solidFill>
              </a:rPr>
              <a:t>Dr. V. Siddhartha</a:t>
            </a:r>
          </a:p>
          <a:p>
            <a:r>
              <a:rPr lang="en-IN" sz="1600" dirty="0" smtClean="0">
                <a:solidFill>
                  <a:schemeClr val="tx2">
                    <a:lumMod val="90000"/>
                  </a:schemeClr>
                </a:solidFill>
              </a:rPr>
              <a:t>Former Emeritus Scientist, Defence Research and Development Organisation</a:t>
            </a:r>
          </a:p>
          <a:p>
            <a:r>
              <a:rPr lang="en-IN" sz="1600" dirty="0" smtClean="0">
                <a:solidFill>
                  <a:schemeClr val="tx2">
                    <a:lumMod val="90000"/>
                  </a:schemeClr>
                </a:solidFill>
              </a:rPr>
              <a:t>Former Member, Systems Planning and Analysis Group, ISRO</a:t>
            </a:r>
          </a:p>
          <a:p>
            <a:endParaRPr lang="en-IN" dirty="0" smtClean="0">
              <a:solidFill>
                <a:schemeClr val="tx2">
                  <a:lumMod val="90000"/>
                </a:schemeClr>
              </a:solidFill>
            </a:endParaRPr>
          </a:p>
          <a:p>
            <a:r>
              <a:rPr lang="en-IN" dirty="0" smtClean="0">
                <a:solidFill>
                  <a:schemeClr val="tx2">
                    <a:lumMod val="90000"/>
                  </a:schemeClr>
                </a:solidFill>
              </a:rPr>
              <a:t>at a</a:t>
            </a:r>
            <a:endParaRPr lang="en-IN" dirty="0" smtClean="0">
              <a:solidFill>
                <a:schemeClr val="tx2">
                  <a:lumMod val="75000"/>
                </a:schemeClr>
              </a:solidFill>
            </a:endParaRPr>
          </a:p>
          <a:p>
            <a:r>
              <a:rPr lang="en-IN" dirty="0" smtClean="0">
                <a:solidFill>
                  <a:schemeClr val="tx2">
                    <a:lumMod val="90000"/>
                  </a:schemeClr>
                </a:solidFill>
              </a:rPr>
              <a:t>Seminar  on </a:t>
            </a:r>
          </a:p>
          <a:p>
            <a:r>
              <a:rPr lang="en-IN" dirty="0" smtClean="0">
                <a:solidFill>
                  <a:schemeClr val="tx2">
                    <a:lumMod val="90000"/>
                  </a:schemeClr>
                </a:solidFill>
              </a:rPr>
              <a:t>Global Space Issues and Indian Perspective</a:t>
            </a:r>
          </a:p>
          <a:p>
            <a:r>
              <a:rPr lang="en-IN" dirty="0" smtClean="0">
                <a:solidFill>
                  <a:schemeClr val="tx2">
                    <a:lumMod val="90000"/>
                  </a:schemeClr>
                </a:solidFill>
              </a:rPr>
              <a:t>organised by the India Chapter of the</a:t>
            </a:r>
          </a:p>
          <a:p>
            <a:r>
              <a:rPr lang="en-GB" dirty="0" smtClean="0"/>
              <a:t>International Foundation for Aviation, Aerospace and Development </a:t>
            </a:r>
          </a:p>
          <a:p>
            <a:r>
              <a:rPr lang="en-GB" dirty="0" smtClean="0">
                <a:solidFill>
                  <a:schemeClr val="tx2">
                    <a:lumMod val="90000"/>
                  </a:schemeClr>
                </a:solidFill>
              </a:rPr>
              <a:t>New Delhi, March 02, 2016</a:t>
            </a:r>
            <a:endParaRPr lang="en-IN" dirty="0">
              <a:solidFill>
                <a:schemeClr val="tx2">
                  <a:lumMod val="9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90600"/>
          </a:xfrm>
        </p:spPr>
        <p:txBody>
          <a:bodyPr>
            <a:normAutofit fontScale="90000"/>
          </a:bodyPr>
          <a:lstStyle/>
          <a:p>
            <a:pPr algn="ctr"/>
            <a:r>
              <a:rPr lang="en-IN" dirty="0" smtClean="0"/>
              <a:t>Congested, Competitive, Contested </a:t>
            </a:r>
            <a:endParaRPr lang="en-IN" dirty="0"/>
          </a:p>
        </p:txBody>
      </p:sp>
      <p:sp>
        <p:nvSpPr>
          <p:cNvPr id="2" name="Content Placeholder 1"/>
          <p:cNvSpPr>
            <a:spLocks noGrp="1"/>
          </p:cNvSpPr>
          <p:nvPr>
            <p:ph idx="1"/>
          </p:nvPr>
        </p:nvSpPr>
        <p:spPr>
          <a:xfrm>
            <a:off x="457200" y="1295400"/>
            <a:ext cx="8229600" cy="5334000"/>
          </a:xfrm>
        </p:spPr>
        <p:txBody>
          <a:bodyPr>
            <a:normAutofit fontScale="85000" lnSpcReduction="10000"/>
          </a:bodyPr>
          <a:lstStyle/>
          <a:p>
            <a:pPr>
              <a:buNone/>
            </a:pPr>
            <a:r>
              <a:rPr lang="en-IN" dirty="0" smtClean="0"/>
              <a:t>   Not to say Clichéd, as in:  ‘The Space sanitation issue </a:t>
            </a:r>
          </a:p>
          <a:p>
            <a:pPr>
              <a:buNone/>
            </a:pPr>
            <a:r>
              <a:rPr lang="en-IN" i="1" dirty="0" smtClean="0"/>
              <a:t>   </a:t>
            </a:r>
            <a:r>
              <a:rPr lang="en-IN" dirty="0" smtClean="0"/>
              <a:t>is</a:t>
            </a:r>
            <a:r>
              <a:rPr lang="en-IN" i="1" dirty="0" smtClean="0"/>
              <a:t> at the</a:t>
            </a:r>
            <a:r>
              <a:rPr lang="en-IN" dirty="0" smtClean="0"/>
              <a:t> </a:t>
            </a:r>
            <a:r>
              <a:rPr lang="en-IN" i="1" dirty="0" smtClean="0"/>
              <a:t>tipping point’.</a:t>
            </a:r>
          </a:p>
          <a:p>
            <a:pPr>
              <a:buNone/>
            </a:pPr>
            <a:endParaRPr lang="en-IN" dirty="0" smtClean="0"/>
          </a:p>
          <a:p>
            <a:pPr>
              <a:buNone/>
            </a:pPr>
            <a:r>
              <a:rPr lang="en-IN" dirty="0" smtClean="0"/>
              <a:t>   Except that ‘at the tipping point’ is true, not so much for the three title characteristics, but because near-Space is now vulnerable to ‘cascade debrification’ – that is, collisions between extant debris and active satellites -- or other debris -- causes more debris, which causes…</a:t>
            </a:r>
          </a:p>
          <a:p>
            <a:pPr>
              <a:buNone/>
            </a:pPr>
            <a:endParaRPr lang="en-IN" dirty="0" smtClean="0"/>
          </a:p>
          <a:p>
            <a:pPr>
              <a:buNone/>
            </a:pPr>
            <a:r>
              <a:rPr lang="en-IN" dirty="0" smtClean="0"/>
              <a:t>   [V. Adushkin </a:t>
            </a:r>
            <a:r>
              <a:rPr lang="en-IN" i="1" dirty="0" smtClean="0"/>
              <a:t>et. al. </a:t>
            </a:r>
            <a:r>
              <a:rPr lang="en-IN" dirty="0" smtClean="0"/>
              <a:t>Orbital missions safety – A survey of kinetic hazards, Acta Astronautica, (2016)]</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14400"/>
          </a:xfrm>
        </p:spPr>
        <p:txBody>
          <a:bodyPr>
            <a:normAutofit fontScale="90000"/>
          </a:bodyPr>
          <a:lstStyle/>
          <a:p>
            <a:pPr algn="ctr"/>
            <a:r>
              <a:rPr lang="en-IN" dirty="0" smtClean="0"/>
              <a:t>Space Arms, or Debris Control?</a:t>
            </a:r>
            <a:endParaRPr lang="en-IN" dirty="0"/>
          </a:p>
        </p:txBody>
      </p:sp>
      <p:sp>
        <p:nvSpPr>
          <p:cNvPr id="2" name="Content Placeholder 1"/>
          <p:cNvSpPr>
            <a:spLocks noGrp="1"/>
          </p:cNvSpPr>
          <p:nvPr>
            <p:ph idx="1"/>
          </p:nvPr>
        </p:nvSpPr>
        <p:spPr>
          <a:xfrm>
            <a:off x="457200" y="1371600"/>
            <a:ext cx="8229600" cy="5029200"/>
          </a:xfrm>
        </p:spPr>
        <p:txBody>
          <a:bodyPr>
            <a:normAutofit fontScale="92500" lnSpcReduction="20000"/>
          </a:bodyPr>
          <a:lstStyle/>
          <a:p>
            <a:pPr>
              <a:buNone/>
            </a:pPr>
            <a:r>
              <a:rPr lang="en-IN" sz="4000" b="1" dirty="0" smtClean="0"/>
              <a:t>&gt;</a:t>
            </a:r>
            <a:r>
              <a:rPr lang="en-IN" sz="3600" b="1" dirty="0" smtClean="0"/>
              <a:t> </a:t>
            </a:r>
            <a:r>
              <a:rPr lang="en-IN" dirty="0" smtClean="0"/>
              <a:t>The EU code proposal is a Trojan horse; a Space ASAT-NPT in the offing. Former Scientific Adviser to the Defence Minister, and current member Niti Ayog, warned as much at the 1916 Kalpana Chawla Annual Space Policy Dialogue last week in New Delhi.</a:t>
            </a:r>
          </a:p>
          <a:p>
            <a:pPr>
              <a:buFont typeface="Wingdings"/>
              <a:buChar char="Ø"/>
            </a:pPr>
            <a:endParaRPr lang="en-IN" dirty="0" smtClean="0"/>
          </a:p>
          <a:p>
            <a:pPr>
              <a:buNone/>
            </a:pPr>
            <a:r>
              <a:rPr lang="en-IN" sz="3600" b="1" dirty="0" smtClean="0"/>
              <a:t>&gt; </a:t>
            </a:r>
            <a:r>
              <a:rPr lang="en-IN" dirty="0" smtClean="0"/>
              <a:t>If the ASAT-capable powers do not prioritise the debris-limitation </a:t>
            </a:r>
            <a:r>
              <a:rPr lang="en-IN" i="1" dirty="0" smtClean="0"/>
              <a:t>essential</a:t>
            </a:r>
            <a:r>
              <a:rPr lang="en-IN" dirty="0" smtClean="0"/>
              <a:t>, over the Space arms control </a:t>
            </a:r>
            <a:r>
              <a:rPr lang="en-IN" i="1" dirty="0" smtClean="0"/>
              <a:t>desirable</a:t>
            </a:r>
            <a:r>
              <a:rPr lang="en-IN" dirty="0" smtClean="0"/>
              <a:t>, they will - </a:t>
            </a:r>
            <a:r>
              <a:rPr lang="en-IN" i="1" dirty="0" smtClean="0"/>
              <a:t>a la </a:t>
            </a:r>
            <a:r>
              <a:rPr lang="en-IN" dirty="0" smtClean="0"/>
              <a:t>Buridan’s ass - achieve neither objective, to the detriment of themselves and all Space users alike.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90600"/>
          </a:xfrm>
        </p:spPr>
        <p:txBody>
          <a:bodyPr>
            <a:normAutofit/>
          </a:bodyPr>
          <a:lstStyle/>
          <a:p>
            <a:pPr algn="ctr"/>
            <a:r>
              <a:rPr lang="en-IN" sz="3600" dirty="0" smtClean="0"/>
              <a:t>N-Test ban precedents </a:t>
            </a:r>
            <a:endParaRPr lang="en-IN" sz="3600" dirty="0"/>
          </a:p>
        </p:txBody>
      </p:sp>
      <p:sp>
        <p:nvSpPr>
          <p:cNvPr id="2" name="Content Placeholder 1"/>
          <p:cNvSpPr>
            <a:spLocks noGrp="1"/>
          </p:cNvSpPr>
          <p:nvPr>
            <p:ph idx="1"/>
          </p:nvPr>
        </p:nvSpPr>
        <p:spPr>
          <a:xfrm>
            <a:off x="457200" y="1295400"/>
            <a:ext cx="8229600" cy="5105400"/>
          </a:xfrm>
        </p:spPr>
        <p:txBody>
          <a:bodyPr>
            <a:normAutofit fontScale="92500" lnSpcReduction="10000"/>
          </a:bodyPr>
          <a:lstStyle/>
          <a:p>
            <a:pPr>
              <a:buNone/>
            </a:pPr>
            <a:r>
              <a:rPr lang="en-IN" sz="4300" b="1" dirty="0" smtClean="0"/>
              <a:t>&gt;</a:t>
            </a:r>
            <a:r>
              <a:rPr lang="en-IN" sz="3200" dirty="0" smtClean="0"/>
              <a:t> When nuclear weapons testing in the commons of Space, the oceans and the atmosphere began to irreversibly threaten the use of these commons, verifiable treaties were negotiated between the N-powers to ban N- testing in those commons (LTBT, 1963)</a:t>
            </a:r>
          </a:p>
          <a:p>
            <a:pPr>
              <a:buNone/>
            </a:pPr>
            <a:r>
              <a:rPr lang="en-IN" sz="4300" b="1" dirty="0" smtClean="0"/>
              <a:t>&gt;</a:t>
            </a:r>
            <a:r>
              <a:rPr lang="en-IN" sz="3200" dirty="0" smtClean="0"/>
              <a:t> When underground N-testing </a:t>
            </a:r>
            <a:r>
              <a:rPr lang="en-IN" sz="3200" i="1" dirty="0" smtClean="0"/>
              <a:t>above a threshold yield </a:t>
            </a:r>
            <a:r>
              <a:rPr lang="en-IN" sz="3200" dirty="0" smtClean="0"/>
              <a:t>(150kT) was considered not a strategic necessity, a verifiable Threshold Test Ban Treaty was agreed (TTBT, 1974)</a:t>
            </a:r>
            <a:endParaRPr lang="en-IN"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066800"/>
          </a:xfrm>
        </p:spPr>
        <p:txBody>
          <a:bodyPr>
            <a:normAutofit fontScale="90000"/>
          </a:bodyPr>
          <a:lstStyle/>
          <a:p>
            <a:pPr algn="ctr"/>
            <a:r>
              <a:rPr lang="en-IN" dirty="0" smtClean="0"/>
              <a:t>A Threshold ASAT-ban treaty is do-able</a:t>
            </a:r>
            <a:endParaRPr lang="en-IN" dirty="0"/>
          </a:p>
        </p:txBody>
      </p:sp>
      <p:sp>
        <p:nvSpPr>
          <p:cNvPr id="2" name="Content Placeholder 1"/>
          <p:cNvSpPr>
            <a:spLocks noGrp="1"/>
          </p:cNvSpPr>
          <p:nvPr>
            <p:ph idx="1"/>
          </p:nvPr>
        </p:nvSpPr>
        <p:spPr>
          <a:xfrm>
            <a:off x="457200" y="1295400"/>
            <a:ext cx="8229600" cy="5334000"/>
          </a:xfrm>
        </p:spPr>
        <p:txBody>
          <a:bodyPr>
            <a:normAutofit fontScale="92500" lnSpcReduction="10000"/>
          </a:bodyPr>
          <a:lstStyle/>
          <a:p>
            <a:pPr>
              <a:buNone/>
            </a:pPr>
            <a:r>
              <a:rPr lang="en-IN" sz="4000" b="1" dirty="0" smtClean="0"/>
              <a:t>&gt;</a:t>
            </a:r>
            <a:r>
              <a:rPr lang="en-IN" sz="3200" dirty="0" smtClean="0"/>
              <a:t> Debris which descend to, or are created at, heights of below 90-100 kM burn-up in days or weeks.</a:t>
            </a:r>
          </a:p>
          <a:p>
            <a:pPr>
              <a:buNone/>
            </a:pPr>
            <a:r>
              <a:rPr lang="en-IN" sz="3900" b="1" dirty="0" smtClean="0"/>
              <a:t>&gt;</a:t>
            </a:r>
            <a:r>
              <a:rPr lang="en-IN" sz="3200" dirty="0" smtClean="0"/>
              <a:t> That height was established by the Japanese ‘Hiten’ spacecraft aerobrake experiment (1991).</a:t>
            </a:r>
          </a:p>
          <a:p>
            <a:pPr>
              <a:buNone/>
            </a:pPr>
            <a:r>
              <a:rPr lang="en-IN" sz="4000" b="1" dirty="0" smtClean="0"/>
              <a:t>&gt;</a:t>
            </a:r>
            <a:r>
              <a:rPr lang="en-IN" sz="3200" dirty="0" smtClean="0"/>
              <a:t> That threshold band may be readily re-established by an internationally collaborated Space experiment, following which, a Threshold ASAT-ban Treaty is entirely do-able.           [Kaul and Siddhartha, 2012]</a:t>
            </a:r>
            <a:endParaRPr lang="en-IN"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N" sz="800" dirty="0" smtClean="0"/>
              <a:t>..</a:t>
            </a:r>
            <a:endParaRPr lang="en-IN" sz="800" dirty="0"/>
          </a:p>
        </p:txBody>
      </p:sp>
      <p:sp>
        <p:nvSpPr>
          <p:cNvPr id="2" name="Content Placeholder 1"/>
          <p:cNvSpPr>
            <a:spLocks noGrp="1"/>
          </p:cNvSpPr>
          <p:nvPr>
            <p:ph idx="1"/>
          </p:nvPr>
        </p:nvSpPr>
        <p:spPr/>
        <p:txBody>
          <a:bodyPr/>
          <a:lstStyle/>
          <a:p>
            <a:endParaRPr lang="en-IN" dirty="0" smtClean="0"/>
          </a:p>
          <a:p>
            <a:pPr>
              <a:buNone/>
            </a:pPr>
            <a:endParaRPr lang="en-IN" dirty="0" smtClean="0"/>
          </a:p>
          <a:p>
            <a:pPr algn="ctr">
              <a:buNone/>
            </a:pPr>
            <a:r>
              <a:rPr lang="en-IN" dirty="0" smtClean="0"/>
              <a:t> </a:t>
            </a:r>
            <a:r>
              <a:rPr lang="en-IN" sz="7200" dirty="0" smtClean="0"/>
              <a:t>Thank you </a:t>
            </a:r>
            <a:endParaRPr lang="en-IN"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282</TotalTime>
  <Words>428</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Technic</vt:lpstr>
      <vt:lpstr>“When in a Space Hole, Stop Filling It”</vt:lpstr>
      <vt:lpstr>Congested, Competitive, Contested </vt:lpstr>
      <vt:lpstr>Space Arms, or Debris Control?</vt:lpstr>
      <vt:lpstr>N-Test ban precedents </vt:lpstr>
      <vt:lpstr>A Threshold ASAT-ban treaty is do-able</vt:lpstr>
      <vt:lpst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appa</dc:creator>
  <cp:lastModifiedBy>User</cp:lastModifiedBy>
  <cp:revision>46</cp:revision>
  <dcterms:created xsi:type="dcterms:W3CDTF">2016-02-27T16:23:55Z</dcterms:created>
  <dcterms:modified xsi:type="dcterms:W3CDTF">2016-03-02T04:33:44Z</dcterms:modified>
</cp:coreProperties>
</file>